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5" r:id="rId4"/>
    <p:sldId id="264" r:id="rId5"/>
    <p:sldId id="258" r:id="rId6"/>
    <p:sldId id="266" r:id="rId7"/>
    <p:sldId id="272" r:id="rId8"/>
    <p:sldId id="259" r:id="rId9"/>
    <p:sldId id="267" r:id="rId10"/>
    <p:sldId id="260" r:id="rId11"/>
    <p:sldId id="268" r:id="rId12"/>
    <p:sldId id="261" r:id="rId13"/>
    <p:sldId id="270" r:id="rId14"/>
    <p:sldId id="262" r:id="rId15"/>
    <p:sldId id="269" r:id="rId16"/>
    <p:sldId id="263" r:id="rId17"/>
    <p:sldId id="271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50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akpx.com/553498/vegetable-fiel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11575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97300" y="2810352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Agriculture Management System</a:t>
            </a:r>
            <a:endParaRPr lang="en-US" sz="6036" dirty="0"/>
          </a:p>
        </p:txBody>
      </p:sp>
      <p:sp>
        <p:nvSpPr>
          <p:cNvPr id="7" name="Shape 4"/>
          <p:cNvSpPr/>
          <p:nvPr/>
        </p:nvSpPr>
        <p:spPr>
          <a:xfrm>
            <a:off x="63195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86086" y="5703213"/>
            <a:ext cx="175819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60C92-19D6-2399-508A-E50960345F56}"/>
              </a:ext>
            </a:extLst>
          </p:cNvPr>
          <p:cNvSpPr txBox="1"/>
          <p:nvPr/>
        </p:nvSpPr>
        <p:spPr>
          <a:xfrm>
            <a:off x="9745883" y="6677382"/>
            <a:ext cx="4734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rimson Pro"/>
              </a:rPr>
              <a:t>By</a:t>
            </a:r>
          </a:p>
          <a:p>
            <a:r>
              <a:rPr lang="en-US" sz="2400" dirty="0">
                <a:latin typeface="Crimson Pro"/>
              </a:rPr>
              <a:t>1)AAKIL SHIHAF V (210701004)</a:t>
            </a:r>
          </a:p>
          <a:p>
            <a:r>
              <a:rPr lang="en-IN" sz="2400" dirty="0">
                <a:latin typeface="Crimson Pro"/>
              </a:rPr>
              <a:t>2)ABDULLA NADHEEM (210701008)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AD7F5-C822-904B-D203-F3DF59843431}"/>
              </a:ext>
            </a:extLst>
          </p:cNvPr>
          <p:cNvSpPr txBox="1"/>
          <p:nvPr/>
        </p:nvSpPr>
        <p:spPr>
          <a:xfrm>
            <a:off x="6163367" y="937141"/>
            <a:ext cx="7782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C0C0C0"/>
                </a:highlight>
                <a:latin typeface="Crimson Pro"/>
              </a:rPr>
              <a:t>GE19612- PROFESSIONAL READINESS</a:t>
            </a:r>
          </a:p>
          <a:p>
            <a:pPr algn="ctr"/>
            <a:r>
              <a:rPr lang="en-US" sz="2800" b="1" dirty="0">
                <a:highlight>
                  <a:srgbClr val="C0C0C0"/>
                </a:highlight>
                <a:latin typeface="Crimson Pro"/>
              </a:rPr>
              <a:t> FOR INNOVATION EMPLOYABLILTY </a:t>
            </a:r>
          </a:p>
          <a:p>
            <a:pPr algn="ctr"/>
            <a:r>
              <a:rPr lang="en-US" sz="2800" b="1" dirty="0">
                <a:highlight>
                  <a:srgbClr val="C0C0C0"/>
                </a:highlight>
                <a:latin typeface="Crimson Pro"/>
              </a:rPr>
              <a:t>AND ENTREPRENEURSHIP                                             </a:t>
            </a:r>
            <a:endParaRPr lang="en-IN" sz="2800" b="1" dirty="0">
              <a:highlight>
                <a:srgbClr val="C0C0C0"/>
              </a:highlight>
              <a:latin typeface="Crimson Pr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450B0-F3A6-64AA-ADDA-7DCEDE530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888" y="104744"/>
            <a:ext cx="2337622" cy="755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A916C-AE69-3661-A7B7-D142085B2ED3}"/>
              </a:ext>
            </a:extLst>
          </p:cNvPr>
          <p:cNvSpPr txBox="1"/>
          <p:nvPr/>
        </p:nvSpPr>
        <p:spPr>
          <a:xfrm>
            <a:off x="6163367" y="6830794"/>
            <a:ext cx="268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rimson Pro"/>
              </a:rPr>
              <a:t>Dr.T.Kumaragurubaran</a:t>
            </a:r>
            <a:r>
              <a:rPr lang="en-US" b="1" dirty="0">
                <a:latin typeface="Crimson Pro"/>
              </a:rPr>
              <a:t>.,</a:t>
            </a:r>
          </a:p>
          <a:p>
            <a:r>
              <a:rPr lang="en-US" b="1" dirty="0">
                <a:latin typeface="Crimson Pro"/>
              </a:rPr>
              <a:t>M.Tech.,</a:t>
            </a:r>
            <a:r>
              <a:rPr lang="en-US" b="1" dirty="0" err="1">
                <a:latin typeface="Crimson Pro"/>
              </a:rPr>
              <a:t>Ph.D</a:t>
            </a:r>
            <a:endParaRPr lang="en-US" b="1" dirty="0">
              <a:latin typeface="Crimson Pro"/>
            </a:endParaRPr>
          </a:p>
          <a:p>
            <a:r>
              <a:rPr lang="en-US" b="1" dirty="0">
                <a:latin typeface="Crimson Pro"/>
              </a:rPr>
              <a:t>AP(SG)</a:t>
            </a:r>
            <a:endParaRPr lang="en-IN" b="1" dirty="0">
              <a:latin typeface="Crimson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A423F-2DE3-AF68-F767-07F4A0E9DC26}"/>
              </a:ext>
            </a:extLst>
          </p:cNvPr>
          <p:cNvSpPr txBox="1"/>
          <p:nvPr/>
        </p:nvSpPr>
        <p:spPr>
          <a:xfrm>
            <a:off x="6151792" y="6408587"/>
            <a:ext cx="238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Guide</a:t>
            </a:r>
            <a:endParaRPr lang="en-I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054418"/>
            <a:ext cx="64644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Fertilizer Recommendation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4628555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4598849" y="3850958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1C8C6"/>
          </a:solidFill>
          <a:ln/>
        </p:spPr>
      </p:sp>
      <p:sp>
        <p:nvSpPr>
          <p:cNvPr id="9" name="Shape 6"/>
          <p:cNvSpPr/>
          <p:nvPr/>
        </p:nvSpPr>
        <p:spPr>
          <a:xfrm>
            <a:off x="4371142" y="4378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558784" y="4420314"/>
            <a:ext cx="1246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232309" y="20820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Soil Testing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260163" y="2562463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conducts comprehensive soil testing to determine the exact nutrient requirements of the crops.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292995" y="4628555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1C8C6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288" y="4378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30308" y="4420314"/>
            <a:ext cx="1699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926455" y="56284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Nutrient Balancing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4954310" y="6108859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then recommends the optimal fertilizer blend to replenish the soil's nutrients, ensuring healthy plant growth.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987141" y="3850958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D1C8C6"/>
          </a:solidFill>
          <a:ln/>
        </p:spPr>
      </p:sp>
      <p:sp>
        <p:nvSpPr>
          <p:cNvPr id="19" name="Shape 16"/>
          <p:cNvSpPr/>
          <p:nvPr/>
        </p:nvSpPr>
        <p:spPr>
          <a:xfrm>
            <a:off x="9759434" y="4378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928027" y="4420314"/>
            <a:ext cx="162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620601" y="20820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Application Guidance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7648456" y="2562463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provides detailed instructions on the right fertilizer application methods and timing for maximum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93E906-3E24-71D0-F42C-A2B76AEF33C4}"/>
              </a:ext>
            </a:extLst>
          </p:cNvPr>
          <p:cNvSpPr txBox="1"/>
          <p:nvPr/>
        </p:nvSpPr>
        <p:spPr>
          <a:xfrm>
            <a:off x="497711" y="960699"/>
            <a:ext cx="275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2">
                    <a:lumMod val="50000"/>
                  </a:schemeClr>
                </a:solidFill>
                <a:latin typeface="Crimson Pro"/>
              </a:rPr>
              <a:t>OUTPUT</a:t>
            </a:r>
            <a:endParaRPr lang="en-IN" sz="3200" b="1" u="sng" dirty="0">
              <a:solidFill>
                <a:schemeClr val="accent2">
                  <a:lumMod val="50000"/>
                </a:schemeClr>
              </a:solidFill>
              <a:latin typeface="Crimson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5AAE9-938F-2112-320C-AF5F1B58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66" y="2257175"/>
            <a:ext cx="11913212" cy="51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503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Rainfall Prediction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389108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618899"/>
            <a:ext cx="30609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Machine Learning Models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099316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employs advanced machine learning algorithms to analyze historical weather data and predict future rainfall patterns.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389108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6188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Real-Time Monitoring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3099316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integrates with weather sensors and satellite imagery to provide real-time updates on precipitation levels and trends.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972883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52026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Actionable Insights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683091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rainfall predictions help farmers plan their irrigation schedules, planting timelines, and other critical agricultural activities.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26285" y="4972883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52026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Early Warning System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683091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can also alert farmers to potential droughts or excessive rainfall, enabling proactive risk mitigation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184613-18B8-1940-92EF-9AA4FAFC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7367" y="2230845"/>
            <a:ext cx="11975664" cy="5226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3E906-3E24-71D0-F42C-A2B76AEF33C4}"/>
              </a:ext>
            </a:extLst>
          </p:cNvPr>
          <p:cNvSpPr txBox="1"/>
          <p:nvPr/>
        </p:nvSpPr>
        <p:spPr>
          <a:xfrm>
            <a:off x="497711" y="960699"/>
            <a:ext cx="275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2">
                    <a:lumMod val="50000"/>
                  </a:schemeClr>
                </a:solidFill>
                <a:latin typeface="Crimson Pro"/>
              </a:rPr>
              <a:t>OUTPUT</a:t>
            </a:r>
            <a:endParaRPr lang="en-IN" sz="3200" b="1" u="sng" dirty="0">
              <a:solidFill>
                <a:schemeClr val="accent2">
                  <a:lumMod val="50000"/>
                </a:schemeClr>
              </a:solidFill>
              <a:latin typeface="Crimson Pro"/>
            </a:endParaRPr>
          </a:p>
        </p:txBody>
      </p:sp>
    </p:spTree>
    <p:extLst>
      <p:ext uri="{BB962C8B-B14F-4D97-AF65-F5344CB8AC3E}">
        <p14:creationId xmlns:p14="http://schemas.microsoft.com/office/powerpoint/2010/main" val="364282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1697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Yield Prediction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655689"/>
            <a:ext cx="3518059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38776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Crop Monitoring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4358045"/>
            <a:ext cx="307371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continuously monitors crop health, growth stages, and environmental factors to generate accurate yield predictions.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2655689"/>
            <a:ext cx="351817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8222" y="38776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Predictive Modeling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8222" y="4358045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algorithms analyze the collected data to forecast potential yields, enabling farmers to optimize their operations.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2655689"/>
            <a:ext cx="3518178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8776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Adaptive Strategies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358045"/>
            <a:ext cx="307383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yield predictions allow farmers to adapt their practices, such as adjusting irrigation, fertilization, or pest management, for maximizing productivity.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184613-18B8-1940-92EF-9AA4FAFC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0966" y="2234436"/>
            <a:ext cx="12008467" cy="5219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3E906-3E24-71D0-F42C-A2B76AEF33C4}"/>
              </a:ext>
            </a:extLst>
          </p:cNvPr>
          <p:cNvSpPr txBox="1"/>
          <p:nvPr/>
        </p:nvSpPr>
        <p:spPr>
          <a:xfrm>
            <a:off x="497711" y="960699"/>
            <a:ext cx="275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2">
                    <a:lumMod val="50000"/>
                  </a:schemeClr>
                </a:solidFill>
                <a:latin typeface="Crimson Pro"/>
              </a:rPr>
              <a:t>OUTPUT</a:t>
            </a:r>
            <a:endParaRPr lang="en-IN" sz="3200" b="1" u="sng" dirty="0">
              <a:solidFill>
                <a:schemeClr val="accent2">
                  <a:lumMod val="50000"/>
                </a:schemeClr>
              </a:solidFill>
              <a:latin typeface="Crimson Pro"/>
            </a:endParaRPr>
          </a:p>
        </p:txBody>
      </p:sp>
    </p:spTree>
    <p:extLst>
      <p:ext uri="{BB962C8B-B14F-4D97-AF65-F5344CB8AC3E}">
        <p14:creationId xmlns:p14="http://schemas.microsoft.com/office/powerpoint/2010/main" val="1766686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6529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 and Future Developments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8729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comprehensive Agriculture Management System combines cutting-edge technologies and data-driven insights to revolutionize agricultural practices. As we continue to evolve and expand our capabilities, we are committed to empowering farmers and contributing to a more sustainable and prosperous future for the industry.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3BFEF-F093-3187-FEBB-3EAD7776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6" y="685624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4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74132" y="16461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Abstract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39E332A-94DC-BC27-D983-CAD5C4E6F336}"/>
              </a:ext>
            </a:extLst>
          </p:cNvPr>
          <p:cNvSpPr/>
          <p:nvPr/>
        </p:nvSpPr>
        <p:spPr>
          <a:xfrm>
            <a:off x="6319599" y="292658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dirty="0">
                <a:latin typeface="Crimson Pro"/>
              </a:rPr>
              <a:t>The Agriculture Recommendation System (ARS) is a sophisticated tool designed to aid farmers and agricultural stakeholders in optimizing crop management practices and enhancing yield outcomes. By harnessing advanced data analytics and machine learning techniques, the ARS offers a suite of interconnected modules to provide predictive insights and personalized recommendations across various aspects of crop cultivation.</a:t>
            </a:r>
          </a:p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Crimso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0042A-7191-EAFA-FD51-4A30E961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84"/>
            <a:ext cx="14630400" cy="78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7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44BDB-125A-94B4-95A4-3CCC0E26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15666"/>
            <a:ext cx="60848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Random Forest Algorithm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0842" y="2758559"/>
            <a:ext cx="1246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93206"/>
            <a:ext cx="32496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Robust Predictive Modeling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27362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Random Forest algorithm combines multiple decision trees to create a powerful predictive model for various agricultural applications.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2506" y="2758559"/>
            <a:ext cx="1699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2793206"/>
            <a:ext cx="281189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Handling Complex Data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can effectively handle high-dimensional data, including both numerical and categorical variables, making it suitable for diverse agricultural scenarios.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01792" y="5488067"/>
            <a:ext cx="162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5227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Improved Accuracy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ensemble approach of Random Forest increases the overall accuracy and stability of the predictions, crucial for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31DBE-BFD8-3004-3B89-0D4A88B89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240"/>
            <a:ext cx="14630400" cy="74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584FA1-F290-B5DB-3BDF-CFE973C5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6" y="2010935"/>
            <a:ext cx="13484506" cy="6065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9D300F-9C0C-3D6B-1F41-574BA8E03762}"/>
              </a:ext>
            </a:extLst>
          </p:cNvPr>
          <p:cNvSpPr txBox="1"/>
          <p:nvPr/>
        </p:nvSpPr>
        <p:spPr>
          <a:xfrm>
            <a:off x="312517" y="856527"/>
            <a:ext cx="400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SYSTEM ARCHITECTURE: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968087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16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Crop Recommendation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Soil Analysis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analyzes the soil composition, pH, and nutrient levels to recommend the most suitable crops for optimal growth and yield.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Climate Factors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considers historical weather data, rainfall patterns, and temperature ranges to suggest crops that thrive in the local environment.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Market Demand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also factors in market trends and demand to provide recommendations that align with profitable crop choices.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184613-18B8-1940-92EF-9AA4FAFC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66" y="2230845"/>
            <a:ext cx="12008467" cy="5226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3E906-3E24-71D0-F42C-A2B76AEF33C4}"/>
              </a:ext>
            </a:extLst>
          </p:cNvPr>
          <p:cNvSpPr txBox="1"/>
          <p:nvPr/>
        </p:nvSpPr>
        <p:spPr>
          <a:xfrm>
            <a:off x="497711" y="960699"/>
            <a:ext cx="275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2">
                    <a:lumMod val="50000"/>
                  </a:schemeClr>
                </a:solidFill>
                <a:latin typeface="Crimson Pro"/>
              </a:rPr>
              <a:t>OUTPUT</a:t>
            </a:r>
            <a:endParaRPr lang="en-IN" sz="3200" b="1" u="sng" dirty="0">
              <a:solidFill>
                <a:schemeClr val="accent2">
                  <a:lumMod val="50000"/>
                </a:schemeClr>
              </a:solidFill>
              <a:latin typeface="Crimson Pro"/>
            </a:endParaRPr>
          </a:p>
        </p:txBody>
      </p:sp>
    </p:spTree>
    <p:extLst>
      <p:ext uri="{BB962C8B-B14F-4D97-AF65-F5344CB8AC3E}">
        <p14:creationId xmlns:p14="http://schemas.microsoft.com/office/powerpoint/2010/main" val="3086406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539</Words>
  <Application>Microsoft Office PowerPoint</Application>
  <PresentationFormat>Custom</PresentationFormat>
  <Paragraphs>71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Crimson Pro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aakil shihaf</cp:lastModifiedBy>
  <cp:revision>5</cp:revision>
  <dcterms:created xsi:type="dcterms:W3CDTF">2024-05-19T13:57:46Z</dcterms:created>
  <dcterms:modified xsi:type="dcterms:W3CDTF">2024-05-20T03:36:48Z</dcterms:modified>
</cp:coreProperties>
</file>